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2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90" r:id="rId9"/>
    <p:sldId id="284" r:id="rId10"/>
    <p:sldId id="269" r:id="rId11"/>
    <p:sldId id="285" r:id="rId12"/>
    <p:sldId id="265" r:id="rId13"/>
    <p:sldId id="266" r:id="rId14"/>
    <p:sldId id="286" r:id="rId15"/>
    <p:sldId id="271" r:id="rId16"/>
    <p:sldId id="270" r:id="rId17"/>
    <p:sldId id="277" r:id="rId18"/>
    <p:sldId id="278" r:id="rId19"/>
    <p:sldId id="287" r:id="rId20"/>
    <p:sldId id="267" r:id="rId21"/>
    <p:sldId id="268" r:id="rId22"/>
    <p:sldId id="297" r:id="rId23"/>
    <p:sldId id="298" r:id="rId24"/>
    <p:sldId id="288" r:id="rId25"/>
    <p:sldId id="264" r:id="rId26"/>
    <p:sldId id="294" r:id="rId27"/>
    <p:sldId id="289" r:id="rId28"/>
    <p:sldId id="279" r:id="rId29"/>
    <p:sldId id="283" r:id="rId30"/>
    <p:sldId id="299" r:id="rId31"/>
    <p:sldId id="291" r:id="rId32"/>
    <p:sldId id="292" r:id="rId33"/>
    <p:sldId id="295" r:id="rId34"/>
    <p:sldId id="296" r:id="rId35"/>
    <p:sldId id="293" r:id="rId36"/>
    <p:sldId id="280" r:id="rId37"/>
    <p:sldId id="281" r:id="rId38"/>
    <p:sldId id="282" r:id="rId39"/>
    <p:sldId id="272" r:id="rId40"/>
    <p:sldId id="27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25" autoAdjust="0"/>
    <p:restoredTop sz="94660"/>
  </p:normalViewPr>
  <p:slideViewPr>
    <p:cSldViewPr>
      <p:cViewPr>
        <p:scale>
          <a:sx n="69" d="100"/>
          <a:sy n="69" d="100"/>
        </p:scale>
        <p:origin x="-432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2EDFA-51EB-4E22-9779-89C565D116B5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C6206-BE55-44EC-801D-D2AB6D55C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19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Perrott</a:t>
            </a:r>
            <a:r>
              <a:rPr lang="en-US" dirty="0" smtClean="0"/>
              <a:t> mentions these</a:t>
            </a:r>
            <a:r>
              <a:rPr lang="en-US" baseline="0" dirty="0" smtClean="0"/>
              <a:t> are a very promising research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varactor</a:t>
            </a:r>
            <a:r>
              <a:rPr lang="en-US" baseline="0" dirty="0" smtClean="0"/>
              <a:t> formed by depletion cap.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41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Since the total phase during oscillation</a:t>
            </a:r>
            <a:r>
              <a:rPr lang="en-US" baseline="0" dirty="0" smtClean="0"/>
              <a:t> is 360 degrees, assume each stage creates delta*t phase shift.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76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Even for high area of inductor (spiral inductor), Q is moderate at 5-10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71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Coarse control used before the PLL locks, fine control used</a:t>
            </a:r>
            <a:r>
              <a:rPr lang="en-US" baseline="0" dirty="0" smtClean="0"/>
              <a:t> once locking has been established.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30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0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Oversampling, Sigma delta, zero-order hold, oscillator</a:t>
            </a:r>
          </a:p>
          <a:p>
            <a:r>
              <a:rPr lang="en-US" dirty="0" smtClean="0"/>
              <a:t>Gain blocks are</a:t>
            </a:r>
            <a:r>
              <a:rPr lang="en-US" baseline="0" dirty="0" smtClean="0"/>
              <a:t> more or less </a:t>
            </a:r>
            <a:r>
              <a:rPr lang="en-US" baseline="0" dirty="0" err="1" smtClean="0"/>
              <a:t>sinc</a:t>
            </a:r>
            <a:r>
              <a:rPr lang="en-US" baseline="0" dirty="0" smtClean="0"/>
              <a:t> functions </a:t>
            </a:r>
            <a:r>
              <a:rPr lang="en-US" baseline="0" dirty="0" smtClean="0">
                <a:sym typeface="Wingdings" pitchFamily="2" charset="2"/>
              </a:rPr>
              <a:t> assume they’re flat at low </a:t>
            </a:r>
            <a:r>
              <a:rPr lang="en-US" baseline="0" dirty="0" err="1" smtClean="0">
                <a:sym typeface="Wingdings" pitchFamily="2" charset="2"/>
              </a:rPr>
              <a:t>freqs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206-BE55-44EC-801D-D2AB6D55CA8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783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C7C9B0-4D14-417E-93E4-BFAD114F812D}" type="datetime1">
              <a:rPr lang="en-US" smtClean="0"/>
              <a:t>3/18/2011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CE56-AF12-482C-AC9D-694392D6209E}" type="datetime1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C04B-13FE-46E3-9909-E4EACD430E12}" type="datetime1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176C-E8B7-4719-BF76-9E7B70E47070}" type="datetime1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B84522-E744-4048-8990-8AB09367980D}" type="datetime1">
              <a:rPr lang="en-US" smtClean="0"/>
              <a:t>3/18/2011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8A00-FB0C-4873-B989-5D9341B80B4B}" type="datetime1">
              <a:rPr lang="en-US" smtClean="0"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C9E9-839F-49C2-982B-EF9E4BD2FDD0}" type="datetime1">
              <a:rPr lang="en-US" smtClean="0"/>
              <a:t>3/18/2011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6D2C-2B77-4190-95A0-E48CF1E7D1F4}" type="datetime1">
              <a:rPr lang="en-US" smtClean="0"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2A3B2-2952-47E6-8DBC-09C4EC149B3F}" type="datetime1">
              <a:rPr lang="en-US" smtClean="0"/>
              <a:t>3/18/2011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E64B-1354-4209-814D-BE1A6A4C4AF2}" type="datetime1">
              <a:rPr lang="en-US" smtClean="0"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DBDC-7FBF-448A-BC3B-A1FA4201502D}" type="datetime1">
              <a:rPr lang="en-US" smtClean="0"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5804D13-1590-44BD-A432-D2AA8B3B9718}" type="datetime1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CE8A2F3-1938-4734-A8D1-BBB8B17F4D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dl.tkk.fi/education/4198/pdf/dco_lxu.pdf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6400800" cy="1752600"/>
          </a:xfrm>
        </p:spPr>
        <p:txBody>
          <a:bodyPr/>
          <a:lstStyle/>
          <a:p>
            <a:r>
              <a:rPr lang="en-US" dirty="0" smtClean="0"/>
              <a:t>Alicia </a:t>
            </a:r>
            <a:r>
              <a:rPr lang="en-US" dirty="0" err="1" smtClean="0"/>
              <a:t>Klinefelter</a:t>
            </a:r>
            <a:endParaRPr lang="en-US" dirty="0" smtClean="0"/>
          </a:p>
          <a:p>
            <a:r>
              <a:rPr lang="en-US" dirty="0" smtClean="0"/>
              <a:t>ECE 7332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6324600" cy="1828800"/>
          </a:xfrm>
        </p:spPr>
        <p:txBody>
          <a:bodyPr/>
          <a:lstStyle/>
          <a:p>
            <a:r>
              <a:rPr lang="en-US" dirty="0" smtClean="0"/>
              <a:t>Digitally Controlled Oscillators (DCO)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3200400" y="3897346"/>
            <a:ext cx="859971" cy="849086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>
            <a:stCxn id="42" idx="2"/>
          </p:cNvCxnSpPr>
          <p:nvPr/>
        </p:nvCxnSpPr>
        <p:spPr>
          <a:xfrm flipH="1">
            <a:off x="0" y="4321889"/>
            <a:ext cx="3200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6"/>
          </p:cNvCxnSpPr>
          <p:nvPr/>
        </p:nvCxnSpPr>
        <p:spPr>
          <a:xfrm>
            <a:off x="4060371" y="4321889"/>
            <a:ext cx="287382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 46"/>
          <p:cNvSpPr/>
          <p:nvPr/>
        </p:nvSpPr>
        <p:spPr>
          <a:xfrm>
            <a:off x="3341913" y="4133047"/>
            <a:ext cx="576943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07978" y="3164421"/>
            <a:ext cx="6786041" cy="60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46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3581401" cy="4407408"/>
          </a:xfrm>
        </p:spPr>
        <p:txBody>
          <a:bodyPr>
            <a:noAutofit/>
          </a:bodyPr>
          <a:lstStyle/>
          <a:p>
            <a:r>
              <a:rPr lang="en-US" sz="2400" dirty="0" smtClean="0"/>
              <a:t>Straightforward approach</a:t>
            </a:r>
          </a:p>
          <a:p>
            <a:pPr lvl="1"/>
            <a:r>
              <a:rPr lang="en-US" sz="2000" dirty="0" smtClean="0"/>
              <a:t>DAC + VCO</a:t>
            </a:r>
          </a:p>
          <a:p>
            <a:r>
              <a:rPr lang="en-US" sz="2400" dirty="0" smtClean="0"/>
              <a:t>Varactors used initially</a:t>
            </a:r>
          </a:p>
          <a:p>
            <a:r>
              <a:rPr lang="en-US" sz="2400" dirty="0" smtClean="0"/>
              <a:t>Problem with varactors:</a:t>
            </a:r>
          </a:p>
          <a:p>
            <a:pPr lvl="1"/>
            <a:r>
              <a:rPr lang="en-US" sz="2000" dirty="0" smtClean="0"/>
              <a:t>Capacitance not very </a:t>
            </a:r>
            <a:r>
              <a:rPr lang="en-US" sz="2000" dirty="0" smtClean="0">
                <a:hlinkClick r:id="rId3" action="ppaction://hlinksldjump"/>
              </a:rPr>
              <a:t>linear</a:t>
            </a:r>
            <a:r>
              <a:rPr lang="en-US" sz="2000" dirty="0" smtClean="0"/>
              <a:t> with input voltage.</a:t>
            </a:r>
          </a:p>
          <a:p>
            <a:pPr lvl="1"/>
            <a:r>
              <a:rPr lang="en-US" sz="2000" dirty="0" smtClean="0"/>
              <a:t>For digital tuning, need flat regions.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ARCHITECTURES: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ANALOG TUNING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6" y="2362200"/>
            <a:ext cx="4732337" cy="269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0" y="1524000"/>
            <a:ext cx="9144000" cy="5334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2105024"/>
            <a:ext cx="4410075" cy="3848100"/>
          </a:xfrm>
          <a:prstGeom prst="rect">
            <a:avLst/>
          </a:prstGeom>
          <a:noFill/>
          <a:ln w="28575" cap="rnd" cmpd="sng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Oval 24"/>
          <p:cNvSpPr/>
          <p:nvPr/>
        </p:nvSpPr>
        <p:spPr>
          <a:xfrm rot="21149728">
            <a:off x="2749012" y="2666618"/>
            <a:ext cx="1404936" cy="317611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21149728">
            <a:off x="4967705" y="4741480"/>
            <a:ext cx="1404936" cy="317335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15150" y="564325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[3, 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Xu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5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xit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5" grpId="0" animBg="1"/>
      <p:bldP spid="25" grpId="1" animBg="1"/>
      <p:bldP spid="33" grpId="0" animBg="1"/>
      <p:bldP spid="33" grpId="1" animBg="1"/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rgbClr val="0070C0"/>
                </a:solidFill>
              </a:rPr>
              <a:t>Oscillator </a:t>
            </a:r>
            <a:r>
              <a:rPr lang="en-US" dirty="0" smtClean="0">
                <a:solidFill>
                  <a:srgbClr val="0070C0"/>
                </a:solidFill>
              </a:rPr>
              <a:t>Background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submicrometer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100μW, 1.9GHz oscillator with fully digital frequency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tuning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11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719072"/>
                <a:ext cx="8359486" cy="27767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Frequency determined by delay of the inverters</a:t>
                </a:r>
              </a:p>
              <a:p>
                <a:pPr lvl="1"/>
                <a:r>
                  <a:rPr lang="en-US" dirty="0" smtClean="0"/>
                  <a:t>Each stage provides phase shift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T</m:t>
                    </m:r>
                    <m:r>
                      <a:rPr lang="en-US" b="0" i="0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Supply voltage</a:t>
                </a:r>
              </a:p>
              <a:p>
                <a:r>
                  <a:rPr lang="en-US" dirty="0" smtClean="0"/>
                  <a:t>Easy to integrate</a:t>
                </a:r>
              </a:p>
              <a:p>
                <a:r>
                  <a:rPr lang="en-US" dirty="0" smtClean="0"/>
                  <a:t>High phase noise → Not good for RF applications</a:t>
                </a:r>
              </a:p>
              <a:p>
                <a:r>
                  <a:rPr lang="en-US" dirty="0" smtClean="0"/>
                  <a:t>Current starved </a:t>
                </a:r>
                <a:r>
                  <a:rPr lang="en-US" dirty="0"/>
                  <a:t>→ </a:t>
                </a:r>
                <a:r>
                  <a:rPr lang="en-US" dirty="0" smtClean="0">
                    <a:sym typeface="Wingdings" pitchFamily="2" charset="2"/>
                  </a:rPr>
                  <a:t>high resolution, high static power due to current source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719072"/>
                <a:ext cx="8359486" cy="2776728"/>
              </a:xfrm>
              <a:blipFill rotWithShape="1">
                <a:blip r:embed="rId3"/>
                <a:stretch>
                  <a:fillRect l="-365" t="-4605" r="-1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OSCILLATORS: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Ring oscillator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12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" y="4798996"/>
            <a:ext cx="6342063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986" y="4951396"/>
            <a:ext cx="2044700" cy="85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953000" y="5801847"/>
                <a:ext cx="797013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</a:rPr>
                        <m:t>∉</m:t>
                      </m:r>
                      <m:r>
                        <a:rPr lang="en-US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𝑍</m:t>
                      </m:r>
                    </m:oMath>
                  </m:oMathPara>
                </a14:m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5801847"/>
                <a:ext cx="797013" cy="5648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81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28600" y="1752600"/>
                <a:ext cx="3657600" cy="4407408"/>
              </a:xfrm>
            </p:spPr>
            <p:txBody>
              <a:bodyPr/>
              <a:lstStyle/>
              <a:p>
                <a:r>
                  <a:rPr lang="en-US" dirty="0" smtClean="0"/>
                  <a:t>Low phase noise</a:t>
                </a:r>
              </a:p>
              <a:p>
                <a:pPr lvl="1"/>
                <a:r>
                  <a:rPr lang="en-US" dirty="0"/>
                  <a:t>d</a:t>
                </a:r>
                <a:r>
                  <a:rPr lang="en-US" dirty="0" smtClean="0"/>
                  <a:t>issipates </a:t>
                </a:r>
                <a:r>
                  <a:rPr lang="en-US" dirty="0"/>
                  <a:t>only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of the total energy stored during one cycle. </a:t>
                </a:r>
                <a:endParaRPr lang="en-US" dirty="0" smtClean="0"/>
              </a:p>
              <a:p>
                <a:r>
                  <a:rPr lang="en-US" dirty="0" smtClean="0">
                    <a:hlinkClick r:id="rId3" action="ppaction://hlinksldjump"/>
                  </a:rPr>
                  <a:t>Complicated layout</a:t>
                </a:r>
                <a:endParaRPr lang="en-US" dirty="0" smtClean="0"/>
              </a:p>
              <a:p>
                <a:r>
                  <a:rPr lang="en-US" dirty="0" smtClean="0"/>
                  <a:t>High area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28600" y="1752600"/>
                <a:ext cx="3657600" cy="4407408"/>
              </a:xfrm>
              <a:blipFill rotWithShape="1">
                <a:blip r:embed="rId4"/>
                <a:stretch>
                  <a:fillRect l="-1333" t="-1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OSCILLATORS: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Lc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oscillator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355080"/>
            <a:ext cx="582966" cy="274320"/>
          </a:xfrm>
        </p:spPr>
        <p:txBody>
          <a:bodyPr/>
          <a:lstStyle/>
          <a:p>
            <a:fld id="{BCE8A2F3-1938-4734-A8D1-BBB8B17F4DDB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76400"/>
            <a:ext cx="1789113" cy="4720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618" y="2971800"/>
            <a:ext cx="2770187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6019800" y="1600200"/>
            <a:ext cx="0" cy="502920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0" y="1524000"/>
            <a:ext cx="9144000" cy="5334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290" y="2133600"/>
            <a:ext cx="6486525" cy="338137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980090" y="2286000"/>
            <a:ext cx="0" cy="312420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599090" y="2286000"/>
            <a:ext cx="762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599090" y="5410200"/>
            <a:ext cx="7620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80090" y="3505200"/>
            <a:ext cx="847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240um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73705" y="5145643"/>
            <a:ext cx="117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[4, Thiel]</a:t>
            </a:r>
          </a:p>
        </p:txBody>
      </p:sp>
    </p:spTree>
    <p:extLst>
      <p:ext uri="{BB962C8B-B14F-4D97-AF65-F5344CB8AC3E}">
        <p14:creationId xmlns:p14="http://schemas.microsoft.com/office/powerpoint/2010/main" val="146035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14" grpId="0"/>
      <p:bldP spid="14" grpId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Current Research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Seminal: All Digital Control [14] 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rgbClr val="0070C0"/>
                </a:solidFill>
              </a:rPr>
              <a:t>submicrometer</a:t>
            </a:r>
            <a:r>
              <a:rPr lang="en-US" dirty="0">
                <a:solidFill>
                  <a:srgbClr val="0070C0"/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100μW, 1.9GHz oscillator with fully digital frequency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tuning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14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7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600200"/>
            <a:ext cx="8382001" cy="1481329"/>
          </a:xfrm>
        </p:spPr>
        <p:txBody>
          <a:bodyPr>
            <a:normAutofit/>
          </a:bodyPr>
          <a:lstStyle/>
          <a:p>
            <a:r>
              <a:rPr lang="en-US" dirty="0" smtClean="0"/>
              <a:t>Weighted capacitor networks replaced varactors</a:t>
            </a:r>
          </a:p>
          <a:p>
            <a:r>
              <a:rPr lang="en-US" dirty="0" smtClean="0"/>
              <a:t>Concept of fine and coarse tuning introduced</a:t>
            </a:r>
          </a:p>
          <a:p>
            <a:pPr lvl="1"/>
            <a:r>
              <a:rPr lang="en-US" dirty="0" smtClean="0"/>
              <a:t>Coarse (binary weighted) lacks monotonicity</a:t>
            </a:r>
          </a:p>
          <a:p>
            <a:pPr lvl="1"/>
            <a:r>
              <a:rPr lang="en-US" dirty="0" smtClean="0"/>
              <a:t>Fine (unit weighted) has monotonicity but complex control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NOVELTY: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FULLY DIGITAL TUNING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133008"/>
            <a:ext cx="2497138" cy="291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38" y="4499616"/>
            <a:ext cx="2675739" cy="166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427" y="3574473"/>
            <a:ext cx="3092450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72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719070"/>
            <a:ext cx="3581401" cy="49103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increase resolution, many systems use </a:t>
            </a:r>
            <a:r>
              <a:rPr lang="el-GR" dirty="0" smtClean="0"/>
              <a:t>ΣΔ</a:t>
            </a:r>
            <a:r>
              <a:rPr lang="en-US" dirty="0" smtClean="0"/>
              <a:t> modulators for dithering the input to the unit caps.</a:t>
            </a:r>
          </a:p>
          <a:p>
            <a:pPr lvl="1"/>
            <a:r>
              <a:rPr lang="en-US" dirty="0" smtClean="0"/>
              <a:t>Unit cap determines gain of DCO </a:t>
            </a:r>
          </a:p>
          <a:p>
            <a:r>
              <a:rPr lang="en-US" dirty="0" smtClean="0"/>
              <a:t>Recall, </a:t>
            </a:r>
            <a:r>
              <a:rPr lang="el-GR" dirty="0"/>
              <a:t>ΣΔ</a:t>
            </a:r>
            <a:r>
              <a:rPr lang="en-US" dirty="0"/>
              <a:t> </a:t>
            </a:r>
            <a:r>
              <a:rPr lang="en-US" dirty="0" smtClean="0"/>
              <a:t>modulators are oversampling converters </a:t>
            </a:r>
            <a:r>
              <a:rPr lang="en-US" dirty="0" smtClean="0">
                <a:sym typeface="Wingdings" pitchFamily="2" charset="2"/>
              </a:rPr>
              <a:t>and produces output pulses proportional to signal changes.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Quantization noise effects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Phase noise goes down as frequency increases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 </a:t>
            </a:r>
            <a:r>
              <a:rPr lang="en-US" dirty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dithering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09800"/>
            <a:ext cx="4924425" cy="300990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92711" y="5216652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[1, 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Perrott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17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34325" y="4495800"/>
                <a:ext cx="8407893" cy="1905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If you have an LTI system, the energy spectral density of the output is similar to an eigenvalue of the system.</a:t>
                </a:r>
              </a:p>
              <a:p>
                <a:r>
                  <a:rPr lang="en-US" dirty="0" smtClean="0"/>
                  <a:t>Since we go from discrete time to continuous time, this relationship can be expressed as: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US" b="0" i="1" smtClean="0">
                            <a:latin typeface="Cambria Math"/>
                          </a:rPr>
                          <m:t>𝑓𝑇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325" y="4495800"/>
                <a:ext cx="8407893" cy="1905000"/>
              </a:xfrm>
              <a:blipFill rotWithShape="1">
                <a:blip r:embed="rId3"/>
                <a:stretch>
                  <a:fillRect t="-1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ANALYSIS: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DITHERING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96" y="1701153"/>
            <a:ext cx="5552208" cy="265262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96590" y="6019800"/>
            <a:ext cx="1066800" cy="60911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6096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H(s)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endCxn id="5" idx="1"/>
          </p:cNvCxnSpPr>
          <p:nvPr/>
        </p:nvCxnSpPr>
        <p:spPr>
          <a:xfrm>
            <a:off x="3404754" y="6324355"/>
            <a:ext cx="49183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4963390" y="6324355"/>
            <a:ext cx="498764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88672" y="614874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[n]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4445" y="6096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y(t)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1701153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[1, 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Perrott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5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34325" y="4495800"/>
                <a:ext cx="8407893" cy="1905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Recall: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US" b="0" i="1" smtClean="0">
                            <a:latin typeface="Cambria Math"/>
                          </a:rPr>
                          <m:t>𝑓𝑇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𝐶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𝑓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𝑛𝑡𝑓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𝑓</m:t>
                                    </m:r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𝑞𝑟𝑎𝑤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45720" indent="0">
                  <a:buNone/>
                </a:pPr>
                <a:r>
                  <a:rPr lang="en-US" b="0" dirty="0" smtClean="0"/>
                  <a:t>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𝐶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𝑣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𝑓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𝑓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sup>
                    </m:sSup>
                    <m:f>
                      <m:fPr>
                        <m:ctrlPr>
                          <a:rPr lang="en-US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325" y="4495800"/>
                <a:ext cx="8407893" cy="19050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18</a:t>
            </a:fld>
            <a:endParaRPr lang="en-US">
              <a:solidFill>
                <a:srgbClr val="3B3B3B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ANALYSIS: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DITHERING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96" y="1701153"/>
            <a:ext cx="5552208" cy="265262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1701153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[1, 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Perrott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8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submicrometer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100μW, 1.9GHz oscillator with fully digital frequency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tuning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19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/>
              <a:t>Digitally controlled oscillator (DCO)-based architecture for RF frequency synthesis in a deep-</a:t>
            </a:r>
            <a:r>
              <a:rPr lang="en-US" dirty="0" err="1"/>
              <a:t>submicrometer</a:t>
            </a:r>
            <a:r>
              <a:rPr lang="en-US" dirty="0"/>
              <a:t> CMOS Process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/>
              <a:t>A Sub-10-μW Digitally Controlled Oscillator Based on Hysteresis Delay Cell Topologies for WBAN Applications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 100μW, 1.9GHz oscillator </a:t>
            </a:r>
            <a:r>
              <a:rPr lang="en-US" dirty="0"/>
              <a:t>with fully digital frequency </a:t>
            </a:r>
            <a:r>
              <a:rPr lang="en-US" dirty="0" smtClean="0"/>
              <a:t>tuning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876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traditional delay lines are simple inverters</a:t>
            </a:r>
          </a:p>
          <a:p>
            <a:r>
              <a:rPr lang="en-US" dirty="0" smtClean="0"/>
              <a:t>Chain of tri-state inverters in parallel</a:t>
            </a:r>
          </a:p>
          <a:p>
            <a:r>
              <a:rPr lang="en-US" dirty="0" smtClean="0"/>
              <a:t>Driving capability </a:t>
            </a:r>
            <a:r>
              <a:rPr lang="en-US" dirty="0"/>
              <a:t>modulation (DCM</a:t>
            </a:r>
            <a:r>
              <a:rPr lang="en-US" dirty="0" smtClean="0"/>
              <a:t>)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dirty="0"/>
              <a:t>Changes the driving current of each delay cell by controlling number of enabled tri-state </a:t>
            </a:r>
            <a:r>
              <a:rPr lang="en-US" dirty="0" smtClean="0"/>
              <a:t>buffers/inverters </a:t>
            </a:r>
          </a:p>
          <a:p>
            <a:r>
              <a:rPr lang="en-US" dirty="0" smtClean="0"/>
              <a:t>Bad power, linearity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CELLS: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DCM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20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636" y="2209800"/>
            <a:ext cx="4724400" cy="3514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53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8534400" cy="178372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Hysteresis delay cells (HDC) are relatively new in low power (2007 - ). Trade off power and delay resolution.</a:t>
            </a:r>
          </a:p>
          <a:p>
            <a:r>
              <a:rPr lang="en-US" dirty="0" smtClean="0"/>
              <a:t>Fewer needed to acquire the delay of a many traditional delay cells.</a:t>
            </a:r>
          </a:p>
          <a:p>
            <a:pPr lvl="1"/>
            <a:r>
              <a:rPr lang="en-US" dirty="0" smtClean="0"/>
              <a:t>HDCs have wider operating range</a:t>
            </a:r>
          </a:p>
          <a:p>
            <a:r>
              <a:rPr lang="en-US" dirty="0" smtClean="0"/>
              <a:t>Control of driving </a:t>
            </a:r>
            <a:r>
              <a:rPr lang="en-US" dirty="0"/>
              <a:t>current to obtain different propagation delay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CELLS: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HYSTERESIS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460124"/>
            <a:ext cx="6083011" cy="3138123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89097" y="6329815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[2]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8305800" cy="4407408"/>
          </a:xfrm>
        </p:spPr>
        <p:txBody>
          <a:bodyPr/>
          <a:lstStyle/>
          <a:p>
            <a:r>
              <a:rPr lang="en-US" dirty="0" smtClean="0"/>
              <a:t>Application: Wireless body </a:t>
            </a:r>
            <a:r>
              <a:rPr lang="en-US" dirty="0"/>
              <a:t>area </a:t>
            </a:r>
            <a:r>
              <a:rPr lang="en-US" dirty="0" smtClean="0"/>
              <a:t>networks</a:t>
            </a:r>
          </a:p>
          <a:p>
            <a:pPr lvl="1"/>
            <a:r>
              <a:rPr lang="en-US" dirty="0" smtClean="0"/>
              <a:t>Relaxes phase noise requirement</a:t>
            </a:r>
          </a:p>
          <a:p>
            <a:r>
              <a:rPr lang="en-US" dirty="0" smtClean="0"/>
              <a:t>Oscillator </a:t>
            </a:r>
            <a:r>
              <a:rPr lang="en-US" dirty="0"/>
              <a:t>structure based on a </a:t>
            </a:r>
            <a:r>
              <a:rPr lang="en-US" dirty="0" smtClean="0"/>
              <a:t>power-of-2 delay </a:t>
            </a:r>
            <a:r>
              <a:rPr lang="en-US" dirty="0"/>
              <a:t>stage DCO (P2-DCO) </a:t>
            </a:r>
            <a:r>
              <a:rPr lang="en-US" dirty="0" smtClean="0"/>
              <a:t>architecture</a:t>
            </a:r>
          </a:p>
          <a:p>
            <a:pPr lvl="1"/>
            <a:r>
              <a:rPr lang="en-US" dirty="0"/>
              <a:t>Each delay stages is ½ delay of </a:t>
            </a:r>
            <a:r>
              <a:rPr lang="en-US" dirty="0" smtClean="0"/>
              <a:t>previous</a:t>
            </a:r>
          </a:p>
          <a:p>
            <a:r>
              <a:rPr lang="en-US" dirty="0" smtClean="0"/>
              <a:t>80um x 80um in 90nm CMOS</a:t>
            </a:r>
          </a:p>
          <a:p>
            <a:r>
              <a:rPr lang="en-US" dirty="0" smtClean="0"/>
              <a:t>5.4uW @ 3.4MHz, 1V supply</a:t>
            </a:r>
          </a:p>
          <a:p>
            <a:r>
              <a:rPr lang="en-US" dirty="0" smtClean="0"/>
              <a:t>Presents two novel HDC topologies</a:t>
            </a:r>
          </a:p>
          <a:p>
            <a:pPr lvl="1"/>
            <a:r>
              <a:rPr lang="en-US" dirty="0"/>
              <a:t>Improves power-to-delay and area-to-delay </a:t>
            </a:r>
            <a:r>
              <a:rPr lang="en-US" dirty="0" smtClean="0"/>
              <a:t>ratios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9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8305800" cy="1828800"/>
          </a:xfrm>
        </p:spPr>
        <p:txBody>
          <a:bodyPr>
            <a:normAutofit lnSpcReduction="10000"/>
          </a:bodyPr>
          <a:lstStyle/>
          <a:p>
            <a:pPr marL="274320" lvl="1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dirty="0"/>
              <a:t>Uses different hysteresis cells for different tuning </a:t>
            </a:r>
            <a:r>
              <a:rPr lang="en-US" dirty="0" smtClean="0"/>
              <a:t>stages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dirty="0"/>
              <a:t>Need for decoder removed due to power of two </a:t>
            </a:r>
            <a:r>
              <a:rPr lang="en-US" dirty="0" smtClean="0"/>
              <a:t>delay</a:t>
            </a:r>
          </a:p>
          <a:p>
            <a:pPr marL="274320" lvl="1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dirty="0" smtClean="0"/>
              <a:t>Header and footer rarely turned on at same time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dirty="0" smtClean="0"/>
              <a:t>Leads to voltage scaling of the cell with hysteresis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23</a:t>
            </a:fld>
            <a:endParaRPr lang="en-US">
              <a:solidFill>
                <a:srgbClr val="3B3B3B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DELAY CELLS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505200"/>
            <a:ext cx="4552950" cy="2838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5" y="3657600"/>
            <a:ext cx="3705225" cy="291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47530" y="6257059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[9]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02236" y="6077458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[9]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83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submicrometer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rgbClr val="0070C0"/>
                </a:solidFill>
              </a:rPr>
              <a:t>SoC</a:t>
            </a:r>
            <a:r>
              <a:rPr lang="en-US" dirty="0">
                <a:solidFill>
                  <a:srgbClr val="0070C0"/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100μW, 1.9GHz oscillator with fully digital frequency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tuning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24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4724401" cy="4681729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As technology migrates, push towards standard cell implementations for portability.</a:t>
            </a:r>
          </a:p>
          <a:p>
            <a:r>
              <a:rPr lang="en-US" sz="2400" dirty="0" smtClean="0"/>
              <a:t>Goal: implement DCO in HDL</a:t>
            </a:r>
          </a:p>
          <a:p>
            <a:r>
              <a:rPr lang="en-US" sz="2400" dirty="0" smtClean="0"/>
              <a:t>Ring oscillators always used for </a:t>
            </a:r>
            <a:r>
              <a:rPr lang="en-US" sz="2400" dirty="0" err="1" smtClean="0"/>
              <a:t>synthesizeable</a:t>
            </a:r>
            <a:r>
              <a:rPr lang="en-US" sz="2400" dirty="0" smtClean="0"/>
              <a:t> DCO</a:t>
            </a:r>
          </a:p>
          <a:p>
            <a:r>
              <a:rPr lang="en-US" sz="2400" dirty="0" smtClean="0"/>
              <a:t>Limits implementation options</a:t>
            </a:r>
          </a:p>
          <a:p>
            <a:pPr lvl="1"/>
            <a:r>
              <a:rPr lang="en-US" sz="2200" dirty="0" smtClean="0"/>
              <a:t>Most delay cells inverters and NANDs</a:t>
            </a:r>
          </a:p>
          <a:p>
            <a:pPr lvl="1"/>
            <a:r>
              <a:rPr lang="en-US" sz="2200" dirty="0" smtClean="0"/>
              <a:t>Controllers simply digital logic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STANDARD CELL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/>
          <a:lstStyle/>
          <a:p>
            <a:fld id="{BCE8A2F3-1938-4734-A8D1-BBB8B17F4DDB}" type="slidenum">
              <a:rPr lang="en-US" smtClean="0"/>
              <a:t>25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638800" y="2286000"/>
            <a:ext cx="9144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553200" y="1905000"/>
            <a:ext cx="0" cy="762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6553200" y="2286000"/>
            <a:ext cx="838200" cy="381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6553200" y="1905000"/>
            <a:ext cx="838200" cy="381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7391400" y="2133600"/>
            <a:ext cx="266700" cy="304800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3" idx="6"/>
          </p:cNvCxnSpPr>
          <p:nvPr/>
        </p:nvCxnSpPr>
        <p:spPr>
          <a:xfrm>
            <a:off x="7658100" y="2286000"/>
            <a:ext cx="4953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7581900" y="3581400"/>
            <a:ext cx="266700" cy="304800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0" name="Straight Connector 2059"/>
          <p:cNvCxnSpPr/>
          <p:nvPr/>
        </p:nvCxnSpPr>
        <p:spPr>
          <a:xfrm flipH="1">
            <a:off x="5715000" y="3685366"/>
            <a:ext cx="8382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Straight Connector 2061"/>
          <p:cNvCxnSpPr>
            <a:stCxn id="41" idx="6"/>
          </p:cNvCxnSpPr>
          <p:nvPr/>
        </p:nvCxnSpPr>
        <p:spPr>
          <a:xfrm>
            <a:off x="7848600" y="3733800"/>
            <a:ext cx="3810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4" name="Flowchart: Manual Operation 2063"/>
          <p:cNvSpPr/>
          <p:nvPr/>
        </p:nvSpPr>
        <p:spPr>
          <a:xfrm rot="16200000">
            <a:off x="6286500" y="5238750"/>
            <a:ext cx="1562100" cy="457200"/>
          </a:xfrm>
          <a:prstGeom prst="flowChartManualOperation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5" name="Flowchart: Delay 2064"/>
          <p:cNvSpPr/>
          <p:nvPr/>
        </p:nvSpPr>
        <p:spPr>
          <a:xfrm>
            <a:off x="6553200" y="3338945"/>
            <a:ext cx="1028700" cy="762000"/>
          </a:xfrm>
          <a:prstGeom prst="flowChartDelay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7" name="Straight Connector 2066"/>
          <p:cNvCxnSpPr/>
          <p:nvPr/>
        </p:nvCxnSpPr>
        <p:spPr>
          <a:xfrm flipH="1">
            <a:off x="6115050" y="5067300"/>
            <a:ext cx="72389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6115050" y="5753100"/>
            <a:ext cx="72389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296150" y="5460422"/>
            <a:ext cx="72389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57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15575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Segmented delay line, hysteresis delay cells, and uses standard cells: ultra portable!</a:t>
            </a:r>
          </a:p>
          <a:p>
            <a:r>
              <a:rPr lang="en-US" dirty="0" smtClean="0"/>
              <a:t>140uW (@</a:t>
            </a:r>
            <a:r>
              <a:rPr lang="en-US" dirty="0"/>
              <a:t>200 MHz) </a:t>
            </a:r>
            <a:r>
              <a:rPr lang="en-US" dirty="0" smtClean="0"/>
              <a:t>with 1.47-ps resolution</a:t>
            </a:r>
          </a:p>
          <a:p>
            <a:r>
              <a:rPr lang="en-US" dirty="0" smtClean="0"/>
              <a:t>Segmented delay line power gating saves ~25-75% of power</a:t>
            </a:r>
          </a:p>
          <a:p>
            <a:pPr lvl="1"/>
            <a:r>
              <a:rPr lang="en-US" dirty="0" smtClean="0"/>
              <a:t>Dependent on operating frequency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HIGHLIGHTS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29000"/>
            <a:ext cx="6543675" cy="283822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400" y="3425952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[2]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46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submicrometer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Frequency Acquisition </a:t>
            </a:r>
            <a:r>
              <a:rPr lang="en-US" b="1" dirty="0" smtClean="0">
                <a:solidFill>
                  <a:srgbClr val="0070C0"/>
                </a:solidFill>
              </a:rPr>
              <a:t>and Locking [4] </a:t>
            </a:r>
            <a:endParaRPr lang="en-US" b="1" dirty="0">
              <a:solidFill>
                <a:srgbClr val="0070C0"/>
              </a:solidFill>
            </a:endParaRPr>
          </a:p>
          <a:p>
            <a:pPr lvl="2"/>
            <a:r>
              <a:rPr lang="en-US" dirty="0">
                <a:solidFill>
                  <a:srgbClr val="0070C0"/>
                </a:solidFill>
              </a:rPr>
              <a:t>A 1.7mW all digital phase-locked loop with new gain generator and low power </a:t>
            </a:r>
            <a:r>
              <a:rPr lang="en-US" dirty="0" smtClean="0">
                <a:solidFill>
                  <a:srgbClr val="0070C0"/>
                </a:solidFill>
              </a:rPr>
              <a:t>DCO</a:t>
            </a:r>
          </a:p>
          <a:p>
            <a:pPr lvl="1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Operation [10] </a:t>
            </a:r>
          </a:p>
          <a:p>
            <a:pPr lvl="2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100μW, 1.9GHz oscillator with fully digital frequency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tuning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27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8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7848600" cy="44074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New </a:t>
            </a:r>
            <a:r>
              <a:rPr lang="en-US" dirty="0"/>
              <a:t>DCO tuning word (OTW) </a:t>
            </a:r>
            <a:r>
              <a:rPr lang="en-US" dirty="0" smtClean="0"/>
              <a:t>presetting technique to reduce settling time</a:t>
            </a:r>
          </a:p>
          <a:p>
            <a:r>
              <a:rPr lang="en-US" dirty="0" smtClean="0"/>
              <a:t>Three stages in ADPLL</a:t>
            </a:r>
          </a:p>
          <a:p>
            <a:pPr lvl="1"/>
            <a:r>
              <a:rPr lang="en-US" dirty="0" smtClean="0"/>
              <a:t>PVT calibration</a:t>
            </a:r>
          </a:p>
          <a:p>
            <a:pPr lvl="1"/>
            <a:r>
              <a:rPr lang="en-US" dirty="0" smtClean="0"/>
              <a:t>Frequency Acquisition</a:t>
            </a:r>
          </a:p>
          <a:p>
            <a:pPr lvl="1"/>
            <a:r>
              <a:rPr lang="en-US" dirty="0" smtClean="0"/>
              <a:t>Tracking (locked)</a:t>
            </a:r>
          </a:p>
          <a:p>
            <a:r>
              <a:rPr lang="en-US" dirty="0" smtClean="0"/>
              <a:t>Each mode is a search algorithm, each has its own scheme</a:t>
            </a:r>
          </a:p>
          <a:p>
            <a:r>
              <a:rPr lang="en-US" dirty="0" smtClean="0"/>
              <a:t>For ring oscillator, controller implemented in digital logic</a:t>
            </a:r>
          </a:p>
          <a:p>
            <a:r>
              <a:rPr lang="en-US" dirty="0" smtClean="0"/>
              <a:t>For LC oscillator, controller is capacitor bank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LOCKING TIME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77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8229600" cy="2167128"/>
          </a:xfrm>
        </p:spPr>
        <p:txBody>
          <a:bodyPr>
            <a:normAutofit/>
          </a:bodyPr>
          <a:lstStyle/>
          <a:p>
            <a:r>
              <a:rPr lang="en-US" dirty="0" smtClean="0"/>
              <a:t>Paper [4] designed a new, faster locking algorithm for frequency acquisition.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dirty="0"/>
              <a:t>Locks in 18 clock </a:t>
            </a:r>
            <a:r>
              <a:rPr lang="en-US" dirty="0" smtClean="0"/>
              <a:t>cycles</a:t>
            </a:r>
          </a:p>
          <a:p>
            <a:r>
              <a:rPr lang="en-US" dirty="0" smtClean="0"/>
              <a:t>Binary search typically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FASTER ALTERNATIVE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9" y="3657600"/>
            <a:ext cx="5667375" cy="289560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8914" y="3657600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[4]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8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Problems with analog implementation</a:t>
            </a:r>
          </a:p>
          <a:p>
            <a:pPr lvl="1"/>
            <a:r>
              <a:rPr lang="en-US" sz="2800" dirty="0" smtClean="0"/>
              <a:t>Design and verification</a:t>
            </a:r>
          </a:p>
          <a:p>
            <a:pPr lvl="1"/>
            <a:r>
              <a:rPr lang="en-US" sz="2800" dirty="0" smtClean="0"/>
              <a:t>Settling time</a:t>
            </a:r>
          </a:p>
          <a:p>
            <a:pPr lvl="2"/>
            <a:r>
              <a:rPr lang="en-US" sz="2600" dirty="0" smtClean="0"/>
              <a:t>20 </a:t>
            </a:r>
            <a:r>
              <a:rPr lang="en-US" sz="2600" dirty="0"/>
              <a:t>– 30 </a:t>
            </a:r>
            <a:r>
              <a:rPr lang="en-US" sz="2600" dirty="0" err="1"/>
              <a:t>ms</a:t>
            </a:r>
            <a:r>
              <a:rPr lang="en-US" sz="2600" dirty="0"/>
              <a:t> </a:t>
            </a:r>
            <a:r>
              <a:rPr lang="en-US" sz="2600" dirty="0" smtClean="0"/>
              <a:t>in CPPLLs</a:t>
            </a:r>
          </a:p>
          <a:p>
            <a:pPr lvl="2"/>
            <a:r>
              <a:rPr lang="en-US" sz="2600" dirty="0" smtClean="0"/>
              <a:t>10 </a:t>
            </a:r>
            <a:r>
              <a:rPr lang="en-US" sz="2600" dirty="0" err="1"/>
              <a:t>ms</a:t>
            </a:r>
            <a:r>
              <a:rPr lang="en-US" sz="2600" dirty="0"/>
              <a:t> in the ADPLL</a:t>
            </a:r>
            <a:endParaRPr lang="en-US" sz="2600" dirty="0" smtClean="0"/>
          </a:p>
          <a:p>
            <a:pPr lvl="1"/>
            <a:r>
              <a:rPr lang="en-US" sz="2800" dirty="0" smtClean="0"/>
              <a:t>Implementation cost</a:t>
            </a:r>
          </a:p>
          <a:p>
            <a:pPr lvl="2"/>
            <a:r>
              <a:rPr lang="en-US" sz="2600" dirty="0" smtClean="0"/>
              <a:t>Custom blocks</a:t>
            </a:r>
          </a:p>
          <a:p>
            <a:pPr lvl="1"/>
            <a:r>
              <a:rPr lang="en-US" sz="2800" dirty="0" smtClean="0"/>
              <a:t>Loop Filter</a:t>
            </a:r>
          </a:p>
          <a:p>
            <a:pPr lvl="2"/>
            <a:r>
              <a:rPr lang="en-US" sz="2400" dirty="0" smtClean="0"/>
              <a:t>High Leakage current</a:t>
            </a:r>
          </a:p>
          <a:p>
            <a:pPr lvl="2"/>
            <a:r>
              <a:rPr lang="en-US" sz="2400" dirty="0" smtClean="0"/>
              <a:t>Large capacitor (2) area</a:t>
            </a:r>
          </a:p>
          <a:p>
            <a:pPr lvl="1"/>
            <a:r>
              <a:rPr lang="en-US" sz="2800" dirty="0" smtClean="0"/>
              <a:t>Charge Pump</a:t>
            </a:r>
          </a:p>
          <a:p>
            <a:pPr lvl="2"/>
            <a:r>
              <a:rPr lang="en-US" sz="2400" dirty="0" smtClean="0"/>
              <a:t>Low output resistance</a:t>
            </a:r>
          </a:p>
          <a:p>
            <a:pPr lvl="2"/>
            <a:r>
              <a:rPr lang="en-US" sz="2400" dirty="0"/>
              <a:t>M</a:t>
            </a:r>
            <a:r>
              <a:rPr lang="en-US" sz="2400" dirty="0" smtClean="0"/>
              <a:t>ismatch </a:t>
            </a:r>
            <a:r>
              <a:rPr lang="en-US" sz="2400" dirty="0"/>
              <a:t>between </a:t>
            </a:r>
            <a:r>
              <a:rPr lang="en-US" sz="2400" dirty="0" smtClean="0"/>
              <a:t>charging current and discharging </a:t>
            </a:r>
            <a:r>
              <a:rPr lang="en-US" sz="2400" dirty="0"/>
              <a:t>current </a:t>
            </a:r>
            <a:endParaRPr lang="en-US" sz="2400" dirty="0" smtClean="0"/>
          </a:p>
          <a:p>
            <a:pPr lvl="3"/>
            <a:r>
              <a:rPr lang="en-US" sz="2200" dirty="0" smtClean="0"/>
              <a:t>Phase </a:t>
            </a:r>
            <a:r>
              <a:rPr lang="en-US" sz="2200" dirty="0"/>
              <a:t>offset and </a:t>
            </a:r>
            <a:r>
              <a:rPr lang="en-US" sz="2200" dirty="0" smtClean="0"/>
              <a:t>reference spurs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ADPLLs useful?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5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719071"/>
            <a:ext cx="3810000" cy="4605529"/>
          </a:xfrm>
        </p:spPr>
        <p:txBody>
          <a:bodyPr>
            <a:normAutofit lnSpcReduction="10000"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PFD produces gain and fast/slow pulse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Mux selects fast/slow gain value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Gain value like the charge pump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sz="2000" dirty="0" smtClean="0"/>
              <a:t>As DCO frequency differs more from target, gain increases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smtClean="0"/>
              <a:t>Use previous gain with new gain to determine new guess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FASTER ALTERNATIVE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73381"/>
            <a:ext cx="4838700" cy="435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38600" y="1773381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[4]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16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submicrometer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b="1" dirty="0" err="1" smtClean="0">
                <a:solidFill>
                  <a:srgbClr val="0070C0"/>
                </a:solidFill>
              </a:rPr>
              <a:t>Subthreshold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A 100μW, 1.9GHz oscillator with fully digital frequency </a:t>
            </a:r>
            <a:r>
              <a:rPr lang="en-US" dirty="0" smtClean="0">
                <a:solidFill>
                  <a:srgbClr val="0070C0"/>
                </a:solidFill>
              </a:rPr>
              <a:t>tuning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31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27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1.9 GHz DCO in 0.13um technology</a:t>
            </a:r>
          </a:p>
          <a:p>
            <a:r>
              <a:rPr lang="en-US" sz="2400" dirty="0" smtClean="0"/>
              <a:t>2 x 2mm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using 6 metal layers</a:t>
            </a:r>
          </a:p>
          <a:p>
            <a:r>
              <a:rPr lang="en-US" sz="2400" dirty="0" smtClean="0"/>
              <a:t>Supply voltage at 0.5V, 100uW power</a:t>
            </a:r>
          </a:p>
          <a:p>
            <a:pPr lvl="1"/>
            <a:r>
              <a:rPr lang="en-US" sz="2000" dirty="0"/>
              <a:t> M</a:t>
            </a:r>
            <a:r>
              <a:rPr lang="en-US" sz="2000" dirty="0" smtClean="0"/>
              <a:t>ore </a:t>
            </a:r>
            <a:r>
              <a:rPr lang="en-US" sz="2000" dirty="0"/>
              <a:t>device </a:t>
            </a:r>
            <a:r>
              <a:rPr lang="en-US" sz="2000" dirty="0" err="1"/>
              <a:t>transconductance</a:t>
            </a:r>
            <a:r>
              <a:rPr lang="en-US" sz="2000" dirty="0"/>
              <a:t> </a:t>
            </a:r>
            <a:r>
              <a:rPr lang="en-US" sz="2000" dirty="0" smtClean="0"/>
              <a:t>(g</a:t>
            </a:r>
            <a:r>
              <a:rPr lang="en-US" sz="2000" baseline="-25000" dirty="0" smtClean="0"/>
              <a:t>m</a:t>
            </a:r>
            <a:r>
              <a:rPr lang="en-US" sz="2000" dirty="0" smtClean="0"/>
              <a:t>) is available for </a:t>
            </a:r>
            <a:r>
              <a:rPr lang="en-US" sz="2000" dirty="0"/>
              <a:t>a given bias </a:t>
            </a:r>
            <a:r>
              <a:rPr lang="en-US" sz="2000" dirty="0" smtClean="0"/>
              <a:t>current</a:t>
            </a:r>
          </a:p>
          <a:p>
            <a:r>
              <a:rPr lang="en-US" sz="2400" dirty="0" smtClean="0"/>
              <a:t>Application: frequency synthesizer in wireless transceiver</a:t>
            </a:r>
          </a:p>
          <a:p>
            <a:r>
              <a:rPr lang="en-US" sz="2400" dirty="0" smtClean="0"/>
              <a:t>Between calibration, oscillator runs free until next tuning cycle (TX/RX)</a:t>
            </a:r>
          </a:p>
          <a:p>
            <a:pPr lvl="1"/>
            <a:r>
              <a:rPr lang="en-US" sz="2000" dirty="0" smtClean="0"/>
              <a:t>Other circuitry turned off</a:t>
            </a:r>
          </a:p>
          <a:p>
            <a:r>
              <a:rPr lang="en-US" sz="2400" dirty="0" smtClean="0"/>
              <a:t>No external components used (even with LC oscillator)</a:t>
            </a:r>
          </a:p>
          <a:p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NOVELTY: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SUBTHRESHOLD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2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3733801" cy="4453129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Differential NMOS only for high output swing for low input voltages</a:t>
            </a:r>
          </a:p>
          <a:p>
            <a:r>
              <a:rPr lang="en-US" dirty="0" smtClean="0"/>
              <a:t>Inductance</a:t>
            </a:r>
          </a:p>
          <a:p>
            <a:pPr lvl="1"/>
            <a:r>
              <a:rPr lang="en-US" dirty="0"/>
              <a:t>Want high Q </a:t>
            </a:r>
            <a:r>
              <a:rPr lang="en-US" dirty="0">
                <a:sym typeface="Wingdings" pitchFamily="2" charset="2"/>
              </a:rPr>
              <a:t> determines overall Q of system, startup current, and power consumption</a:t>
            </a:r>
          </a:p>
          <a:p>
            <a:pPr lvl="1"/>
            <a:r>
              <a:rPr lang="en-US" dirty="0">
                <a:sym typeface="Wingdings" pitchFamily="2" charset="2"/>
              </a:rPr>
              <a:t>Used </a:t>
            </a:r>
            <a:r>
              <a:rPr lang="en-US" dirty="0" err="1">
                <a:sym typeface="Wingdings" pitchFamily="2" charset="2"/>
              </a:rPr>
              <a:t>bondwire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inductances</a:t>
            </a:r>
            <a:endParaRPr lang="en-US" dirty="0" smtClean="0"/>
          </a:p>
          <a:p>
            <a:r>
              <a:rPr lang="en-US" dirty="0"/>
              <a:t>Want 1fF LSB from caps, but a problem when wiring parasitics on same order of magnitude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OSCILLATOR: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LC Based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52600"/>
            <a:ext cx="4419600" cy="384810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19600" y="1766363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[10]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82981"/>
            <a:ext cx="4114801" cy="4407408"/>
          </a:xfrm>
        </p:spPr>
        <p:txBody>
          <a:bodyPr>
            <a:noAutofit/>
          </a:bodyPr>
          <a:lstStyle/>
          <a:p>
            <a:r>
              <a:rPr lang="en-US" sz="2400" dirty="0" smtClean="0"/>
              <a:t>Capacitor matching a problem for small unit capacitors</a:t>
            </a:r>
          </a:p>
          <a:p>
            <a:r>
              <a:rPr lang="en-US" sz="2400" dirty="0" err="1" smtClean="0"/>
              <a:t>Varactors</a:t>
            </a:r>
            <a:r>
              <a:rPr lang="en-US" sz="2400" dirty="0" smtClean="0"/>
              <a:t> could work</a:t>
            </a:r>
          </a:p>
          <a:p>
            <a:pPr lvl="1"/>
            <a:r>
              <a:rPr lang="en-US" sz="2000" dirty="0" smtClean="0"/>
              <a:t>Need flat areas of curve</a:t>
            </a:r>
          </a:p>
          <a:p>
            <a:pPr lvl="1"/>
            <a:r>
              <a:rPr lang="en-US" sz="2000" dirty="0" smtClean="0"/>
              <a:t>Testing required to find input voltages of such areas</a:t>
            </a:r>
          </a:p>
          <a:p>
            <a:r>
              <a:rPr lang="en-US" sz="2400" dirty="0" smtClean="0"/>
              <a:t>Switched capacitor implementation using linear capacitors proposed</a:t>
            </a:r>
          </a:p>
          <a:p>
            <a:pPr lvl="1"/>
            <a:r>
              <a:rPr lang="en-US" sz="2000" dirty="0" smtClean="0"/>
              <a:t>Routing parasitics reduced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SMALL CAPACITORS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4162425" cy="248503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34000" y="4492270"/>
                <a:ext cx="2798587" cy="1531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Change in C</a:t>
                </a:r>
                <a:r>
                  <a:rPr lang="en-US" sz="2400" baseline="-25000" dirty="0">
                    <a:solidFill>
                      <a:schemeClr val="accent1">
                        <a:lumMod val="75000"/>
                      </a:schemeClr>
                    </a:solidFill>
                  </a:rPr>
                  <a:t>in</a:t>
                </a: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 by </a:t>
                </a:r>
                <a:r>
                  <a:rPr lang="el-GR" sz="2400" dirty="0">
                    <a:solidFill>
                      <a:schemeClr val="accent1">
                        <a:lumMod val="75000"/>
                      </a:schemeClr>
                    </a:solidFill>
                  </a:rPr>
                  <a:t>Δ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C:</a:t>
                </a:r>
                <a:endParaRPr lang="en-US" sz="2400" i="1" dirty="0" smtClean="0">
                  <a:solidFill>
                    <a:schemeClr val="accent1">
                      <a:lumMod val="75000"/>
                    </a:schemeClr>
                  </a:solidFill>
                  <a:latin typeface="Cambria Math"/>
                  <a:ea typeface="Cambria Math"/>
                </a:endParaRPr>
              </a:p>
              <a:p>
                <a:endParaRPr lang="en-US" sz="2400" i="1" dirty="0" smtClean="0">
                  <a:solidFill>
                    <a:schemeClr val="accent1">
                      <a:lumMod val="75000"/>
                    </a:schemeClr>
                  </a:solidFill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𝐶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𝑁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4492270"/>
                <a:ext cx="2798587" cy="1531060"/>
              </a:xfrm>
              <a:prstGeom prst="rect">
                <a:avLst/>
              </a:prstGeom>
              <a:blipFill rotWithShape="1">
                <a:blip r:embed="rId3"/>
                <a:stretch>
                  <a:fillRect l="-3268" t="-2789" r="-2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636943" y="1828800"/>
            <a:ext cx="1394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[10]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69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submicrometer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100μW, 1.9GHz oscillator with fully digital frequency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tuning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35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91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43890485"/>
              </p:ext>
            </p:extLst>
          </p:nvPr>
        </p:nvGraphicFramePr>
        <p:xfrm>
          <a:off x="4800600" y="1600200"/>
          <a:ext cx="40386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</a:tblGrid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Op. </a:t>
                      </a:r>
                      <a:r>
                        <a:rPr lang="en-US" dirty="0" err="1" smtClean="0"/>
                        <a:t>Freq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Voltage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5.4uW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3.4MGHz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5.2uw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3.89MHz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8mW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12.3MHz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1.7mW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166uW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163.2MHz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140uW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110uW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75.9uW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239.2MHz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340uW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1.7mW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2.3mW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23.3mW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 V</a:t>
                      </a:r>
                      <a:endParaRPr lang="en-US" dirty="0"/>
                    </a:p>
                  </a:txBody>
                  <a:tcPr/>
                </a:tc>
              </a:tr>
              <a:tr h="351367">
                <a:tc>
                  <a:txBody>
                    <a:bodyPr/>
                    <a:lstStyle/>
                    <a:p>
                      <a:r>
                        <a:rPr lang="en-US" dirty="0" smtClean="0"/>
                        <a:t>5.5mW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5.6GHz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 V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3600"/>
            <a:ext cx="4419600" cy="3377837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POWER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12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05000"/>
            <a:ext cx="5194480" cy="4191000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355847"/>
            <a:ext cx="8458200" cy="1054394"/>
          </a:xfrm>
        </p:spPr>
        <p:txBody>
          <a:bodyPr/>
          <a:lstStyle/>
          <a:p>
            <a:r>
              <a:rPr lang="en-US" dirty="0" smtClean="0"/>
              <a:t>DESIGN COMPARISONS: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FREQ OFFSET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05000"/>
            <a:ext cx="5270231" cy="4038600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TUNING RANGE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82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8305800" cy="4407408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CPPSIM Tutorials</a:t>
            </a:r>
          </a:p>
          <a:p>
            <a:pPr lvl="1"/>
            <a:r>
              <a:rPr lang="en-US" sz="2800" dirty="0" smtClean="0"/>
              <a:t>[1, Perrot] PLL </a:t>
            </a:r>
            <a:r>
              <a:rPr lang="en-US" sz="2800" dirty="0" smtClean="0">
                <a:sym typeface="Wingdings" pitchFamily="2" charset="2"/>
              </a:rPr>
              <a:t> Digital Frequency Synthesizers</a:t>
            </a:r>
          </a:p>
          <a:p>
            <a:pPr lvl="1"/>
            <a:r>
              <a:rPr lang="en-US" sz="2800" dirty="0" smtClean="0">
                <a:sym typeface="Wingdings" pitchFamily="2" charset="2"/>
              </a:rPr>
              <a:t>[2, Perrot] PLL </a:t>
            </a:r>
            <a:r>
              <a:rPr lang="en-US" sz="2800" dirty="0" smtClean="0">
                <a:sym typeface="Wingdings" pitchFamily="2" charset="2"/>
              </a:rPr>
              <a:t> Voltage Controlled Oscillators</a:t>
            </a:r>
            <a:endParaRPr lang="en-US" sz="2800" dirty="0" smtClean="0"/>
          </a:p>
          <a:p>
            <a:r>
              <a:rPr lang="en-US" sz="3200" dirty="0" smtClean="0"/>
              <a:t>All papers in the bibliography section of Wiki were used for plot generation</a:t>
            </a:r>
          </a:p>
          <a:p>
            <a:r>
              <a:rPr lang="en-US" sz="3200" dirty="0" smtClean="0"/>
              <a:t>Papers [2], [4], [9], [10], </a:t>
            </a:r>
            <a:r>
              <a:rPr lang="en-US" sz="3200" dirty="0" smtClean="0"/>
              <a:t>[14</a:t>
            </a:r>
            <a:r>
              <a:rPr lang="en-US" sz="3200" dirty="0" smtClean="0"/>
              <a:t>] addressed in </a:t>
            </a:r>
            <a:r>
              <a:rPr lang="en-US" sz="3200" dirty="0" smtClean="0"/>
              <a:t>presentation</a:t>
            </a:r>
          </a:p>
          <a:p>
            <a:r>
              <a:rPr lang="en-US" sz="3200" dirty="0" smtClean="0"/>
              <a:t>[3, </a:t>
            </a:r>
            <a:r>
              <a:rPr lang="en-US" sz="3200" dirty="0" err="1" smtClean="0"/>
              <a:t>Xu</a:t>
            </a:r>
            <a:r>
              <a:rPr lang="en-US" sz="3200" dirty="0" smtClean="0"/>
              <a:t>] </a:t>
            </a:r>
            <a:r>
              <a:rPr lang="en-US" sz="3200" dirty="0" err="1"/>
              <a:t>Xu</a:t>
            </a:r>
            <a:r>
              <a:rPr lang="en-US" sz="3200" dirty="0"/>
              <a:t>, L. (2006, May 18). </a:t>
            </a:r>
            <a:r>
              <a:rPr lang="en-US" sz="3200" i="1" dirty="0"/>
              <a:t>Digitally controlled oscillator</a:t>
            </a:r>
            <a:r>
              <a:rPr lang="en-US" sz="3200" dirty="0"/>
              <a:t>. Retrieved from </a:t>
            </a:r>
            <a:r>
              <a:rPr lang="en-US" sz="3200" dirty="0">
                <a:hlinkClick r:id="rId2"/>
              </a:rPr>
              <a:t>http://</a:t>
            </a:r>
            <a:r>
              <a:rPr lang="en-US" sz="3200" dirty="0" smtClean="0">
                <a:hlinkClick r:id="rId2"/>
              </a:rPr>
              <a:t>www.ecdl.tkk.fi/education/4198/pdf/dco_lxu.pdf</a:t>
            </a:r>
            <a:endParaRPr lang="en-US" sz="3200" dirty="0" smtClean="0"/>
          </a:p>
          <a:p>
            <a:r>
              <a:rPr lang="en-US" sz="3200" dirty="0" smtClean="0"/>
              <a:t>[4, Thiel] </a:t>
            </a:r>
            <a:r>
              <a:rPr lang="en-US" dirty="0"/>
              <a:t>Thiel, B.T.; </a:t>
            </a:r>
            <a:r>
              <a:rPr lang="en-US" dirty="0" err="1"/>
              <a:t>Neyer</a:t>
            </a:r>
            <a:r>
              <a:rPr lang="en-US" dirty="0"/>
              <a:t>, A.; </a:t>
            </a:r>
            <a:r>
              <a:rPr lang="en-US" dirty="0" err="1"/>
              <a:t>Heinen</a:t>
            </a:r>
            <a:r>
              <a:rPr lang="en-US" dirty="0"/>
              <a:t>, S.; , "Design of a low noise, low power 3.05–3.45 GHz digitally controlled oscillator in 90 nm CMOS," </a:t>
            </a:r>
            <a:r>
              <a:rPr lang="en-US" i="1" dirty="0"/>
              <a:t>Research in Microelectronics and Electronics, 2009. PRIME 2009. Ph.D.</a:t>
            </a:r>
            <a:r>
              <a:rPr lang="en-US" dirty="0"/>
              <a:t> , vol., no., pp.228-231, 12-17 July </a:t>
            </a:r>
            <a:r>
              <a:rPr lang="en-US" dirty="0" smtClean="0"/>
              <a:t>2009.</a:t>
            </a: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80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All-digital PLL (ADPLL) TOPOLOGY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2666999"/>
            <a:ext cx="1828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Time-to-Digital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Converter (TDC)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2666997"/>
            <a:ext cx="1295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Digital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Loop Filter</a:t>
            </a:r>
          </a:p>
          <a:p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248400" y="2754808"/>
            <a:ext cx="1066800" cy="102470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433456" y="3104661"/>
            <a:ext cx="696687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33800" y="4495800"/>
            <a:ext cx="914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Divider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 flipV="1">
            <a:off x="3810000" y="3267162"/>
            <a:ext cx="533400" cy="2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8" idx="2"/>
          </p:cNvCxnSpPr>
          <p:nvPr/>
        </p:nvCxnSpPr>
        <p:spPr>
          <a:xfrm flipV="1">
            <a:off x="5638800" y="3267161"/>
            <a:ext cx="609600" cy="1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6"/>
          </p:cNvCxnSpPr>
          <p:nvPr/>
        </p:nvCxnSpPr>
        <p:spPr>
          <a:xfrm>
            <a:off x="7315200" y="3267161"/>
            <a:ext cx="1198105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10500" y="3267161"/>
            <a:ext cx="0" cy="1690304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0" idx="3"/>
          </p:cNvCxnSpPr>
          <p:nvPr/>
        </p:nvCxnSpPr>
        <p:spPr>
          <a:xfrm flipH="1">
            <a:off x="4648200" y="4957465"/>
            <a:ext cx="316230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38200" y="3095222"/>
            <a:ext cx="1143000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0" idx="1"/>
          </p:cNvCxnSpPr>
          <p:nvPr/>
        </p:nvCxnSpPr>
        <p:spPr>
          <a:xfrm flipH="1">
            <a:off x="1600200" y="4957465"/>
            <a:ext cx="21336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600200" y="3581400"/>
            <a:ext cx="0" cy="137606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00200" y="3581400"/>
            <a:ext cx="38100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14400" y="266699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ref(t)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66113" y="228755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DCO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66700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810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81000" y="2209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334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3400" y="2590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1500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858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5800" y="2209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38200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38200" y="2590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73579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987879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7879" y="2209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140279" y="2209800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140279" y="2590800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78379" y="2590800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8104409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104409" y="2285999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8028209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8188092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188092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267013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267013" y="2285999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8190813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8350696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350696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8426896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429622" y="2285999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8513305" y="2285999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8513305" y="2659514"/>
            <a:ext cx="762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973104" y="279684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out(t)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Slide Number Placeholder 1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8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8686800" cy="3657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Move to digital PLL implementations motivated by </a:t>
            </a:r>
            <a:r>
              <a:rPr lang="en-US" dirty="0" err="1" smtClean="0"/>
              <a:t>SoC</a:t>
            </a:r>
            <a:r>
              <a:rPr lang="en-US" dirty="0" smtClean="0"/>
              <a:t> applications</a:t>
            </a:r>
          </a:p>
          <a:p>
            <a:r>
              <a:rPr lang="en-US" dirty="0" smtClean="0"/>
              <a:t>New digital circuits in ADPLL: TDC, filter, DCO</a:t>
            </a:r>
          </a:p>
          <a:p>
            <a:r>
              <a:rPr lang="en-US" dirty="0" smtClean="0"/>
              <a:t>Ring oscillators versus LC oscillators</a:t>
            </a:r>
          </a:p>
          <a:p>
            <a:r>
              <a:rPr lang="en-US" dirty="0" smtClean="0"/>
              <a:t>Current Research</a:t>
            </a:r>
          </a:p>
          <a:p>
            <a:pPr lvl="1"/>
            <a:r>
              <a:rPr lang="en-US" dirty="0" smtClean="0"/>
              <a:t>Initial digital tuning with sigma-delta dithering</a:t>
            </a:r>
          </a:p>
          <a:p>
            <a:pPr lvl="1"/>
            <a:r>
              <a:rPr lang="en-US" dirty="0" smtClean="0"/>
              <a:t>Delay cells</a:t>
            </a:r>
          </a:p>
          <a:p>
            <a:pPr lvl="1"/>
            <a:r>
              <a:rPr lang="en-US" dirty="0" smtClean="0"/>
              <a:t>Portability</a:t>
            </a:r>
          </a:p>
          <a:p>
            <a:pPr lvl="1"/>
            <a:r>
              <a:rPr lang="en-US" dirty="0" smtClean="0"/>
              <a:t>Frequency acquisition algorithm</a:t>
            </a:r>
          </a:p>
          <a:p>
            <a:pPr lvl="1"/>
            <a:r>
              <a:rPr lang="en-US" dirty="0" smtClean="0"/>
              <a:t>Sub-threshold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5791200"/>
            <a:ext cx="8229600" cy="86868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Adobe Garamond Pro" pitchFamily="18" charset="0"/>
              </a:rPr>
              <a:t>QUESTIONS?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latin typeface="Adobe Garamond Pro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40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7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52" title="delay_architectures"/>
          <p:cNvSpPr txBox="1">
            <a:spLocks/>
          </p:cNvSpPr>
          <p:nvPr/>
        </p:nvSpPr>
        <p:spPr>
          <a:xfrm>
            <a:off x="381000" y="6019800"/>
            <a:ext cx="8407893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Architectures</a:t>
            </a:r>
          </a:p>
        </p:txBody>
      </p:sp>
      <p:sp>
        <p:nvSpPr>
          <p:cNvPr id="53" name="Content Placeholder 52"/>
          <p:cNvSpPr>
            <a:spLocks noGrp="1"/>
          </p:cNvSpPr>
          <p:nvPr>
            <p:ph idx="1"/>
          </p:nvPr>
        </p:nvSpPr>
        <p:spPr>
          <a:xfrm>
            <a:off x="380999" y="5105400"/>
            <a:ext cx="8407893" cy="99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Delay chain structure sets resolution</a:t>
            </a:r>
          </a:p>
          <a:p>
            <a:r>
              <a:rPr lang="en-US" dirty="0" smtClean="0"/>
              <a:t>Mismatch causes linearity issues</a:t>
            </a:r>
          </a:p>
          <a:p>
            <a:r>
              <a:rPr lang="en-US" dirty="0" smtClean="0"/>
              <a:t>Resolution: want low quantization noise</a:t>
            </a:r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Time-to-digital converter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2205334"/>
            <a:ext cx="1828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Time-to-Digital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Converter (TDC)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2205332"/>
            <a:ext cx="1295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Digital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Loop Filter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248400" y="2293143"/>
            <a:ext cx="1066800" cy="102470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433456" y="2642996"/>
            <a:ext cx="696687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33800" y="4034135"/>
            <a:ext cx="914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Divider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9" name="Straight Arrow Connector 8"/>
          <p:cNvCxnSpPr>
            <a:stCxn id="4" idx="3"/>
            <a:endCxn id="5" idx="1"/>
          </p:cNvCxnSpPr>
          <p:nvPr/>
        </p:nvCxnSpPr>
        <p:spPr>
          <a:xfrm flipV="1">
            <a:off x="3810000" y="2805497"/>
            <a:ext cx="533400" cy="2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3"/>
            <a:endCxn id="6" idx="2"/>
          </p:cNvCxnSpPr>
          <p:nvPr/>
        </p:nvCxnSpPr>
        <p:spPr>
          <a:xfrm flipV="1">
            <a:off x="5638800" y="2805496"/>
            <a:ext cx="609600" cy="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6"/>
          </p:cNvCxnSpPr>
          <p:nvPr/>
        </p:nvCxnSpPr>
        <p:spPr>
          <a:xfrm>
            <a:off x="7315200" y="2805496"/>
            <a:ext cx="1198105" cy="3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10500" y="2805496"/>
            <a:ext cx="0" cy="1690304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8" idx="3"/>
          </p:cNvCxnSpPr>
          <p:nvPr/>
        </p:nvCxnSpPr>
        <p:spPr>
          <a:xfrm flipH="1">
            <a:off x="4648200" y="4495800"/>
            <a:ext cx="31623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38200" y="2633557"/>
            <a:ext cx="1143000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</p:cNvCxnSpPr>
          <p:nvPr/>
        </p:nvCxnSpPr>
        <p:spPr>
          <a:xfrm flipH="1">
            <a:off x="1600200" y="4495800"/>
            <a:ext cx="21336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600200" y="3119735"/>
            <a:ext cx="0" cy="137606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600200" y="3119735"/>
            <a:ext cx="38100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14400" y="220533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ref(t)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66113" y="1825894"/>
            <a:ext cx="762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DCO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66700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810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1000" y="1748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34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33400" y="2129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1500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858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85800" y="1748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38200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38200" y="2129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73579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987879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87879" y="1748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40279" y="1748135"/>
            <a:ext cx="0" cy="381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140279" y="2129135"/>
            <a:ext cx="152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178379" y="2129135"/>
            <a:ext cx="1143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8104409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104409" y="1824334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028209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8188092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188092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8267013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267013" y="1824334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190813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8350696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350696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8426896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429622" y="1824334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8513305" y="1824334"/>
            <a:ext cx="0" cy="381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8513305" y="2197849"/>
            <a:ext cx="762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973104" y="2335175"/>
            <a:ext cx="762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out(t)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19843" y="280024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div(t)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0" y="1524000"/>
            <a:ext cx="9144000" cy="5334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408" y="2205334"/>
            <a:ext cx="667346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5" y="4652097"/>
            <a:ext cx="35623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17306" y="6516239"/>
            <a:ext cx="1226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[1, </a:t>
            </a:r>
            <a:r>
              <a:rPr lang="en-US" sz="1200" dirty="0" err="1" smtClean="0"/>
              <a:t>Perrott</a:t>
            </a:r>
            <a:r>
              <a:rPr lang="en-US" sz="1200" dirty="0" smtClean="0"/>
              <a:t>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918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0.08125 L -0.1467 -0.0965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-888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  <p:bldLst>
      <p:bldP spid="4" grpId="0" animBg="1"/>
      <p:bldP spid="55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0999" y="5181601"/>
            <a:ext cx="8407893" cy="1219200"/>
          </a:xfrm>
        </p:spPr>
        <p:txBody>
          <a:bodyPr/>
          <a:lstStyle/>
          <a:p>
            <a:r>
              <a:rPr lang="en-US" dirty="0" smtClean="0"/>
              <a:t>Compact area</a:t>
            </a:r>
          </a:p>
          <a:p>
            <a:r>
              <a:rPr lang="en-US" dirty="0" smtClean="0"/>
              <a:t>Insensitive to leakage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DIGITAL LOOP FILTER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205334"/>
            <a:ext cx="1828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Time-to-Digital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Converter (TDC)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2205332"/>
            <a:ext cx="1295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Digital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Loop Filter</a:t>
            </a:r>
          </a:p>
          <a:p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248400" y="2293143"/>
            <a:ext cx="1066800" cy="102470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433456" y="2642996"/>
            <a:ext cx="696687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33800" y="4034135"/>
            <a:ext cx="914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Divider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 flipV="1">
            <a:off x="3810000" y="2805497"/>
            <a:ext cx="533400" cy="2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8" idx="2"/>
          </p:cNvCxnSpPr>
          <p:nvPr/>
        </p:nvCxnSpPr>
        <p:spPr>
          <a:xfrm flipV="1">
            <a:off x="5638800" y="2805496"/>
            <a:ext cx="609600" cy="1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6"/>
          </p:cNvCxnSpPr>
          <p:nvPr/>
        </p:nvCxnSpPr>
        <p:spPr>
          <a:xfrm>
            <a:off x="7315200" y="2805496"/>
            <a:ext cx="1198105" cy="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10500" y="2805496"/>
            <a:ext cx="0" cy="1690304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0" idx="3"/>
          </p:cNvCxnSpPr>
          <p:nvPr/>
        </p:nvCxnSpPr>
        <p:spPr>
          <a:xfrm flipH="1">
            <a:off x="4648200" y="4495800"/>
            <a:ext cx="31623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38200" y="2633557"/>
            <a:ext cx="1143000" cy="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0" idx="1"/>
          </p:cNvCxnSpPr>
          <p:nvPr/>
        </p:nvCxnSpPr>
        <p:spPr>
          <a:xfrm flipH="1">
            <a:off x="1600200" y="4495800"/>
            <a:ext cx="213360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600200" y="3119735"/>
            <a:ext cx="0" cy="1376066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00200" y="3119735"/>
            <a:ext cx="3810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14400" y="220533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ref(t)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66113" y="182589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DCO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66700" y="212913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81000" y="174813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81000" y="174813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33400" y="174813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3400" y="212913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1500" y="212913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85800" y="174813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5800" y="174813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38200" y="174813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38200" y="212913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73579" y="212913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987879" y="174813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7879" y="174813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140279" y="174813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140279" y="212913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78379" y="212913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8104409" y="1824334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104409" y="1824334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8028209" y="2197849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8188092" y="1824334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188092" y="2197849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267013" y="1824334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267013" y="1824334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8190813" y="2197849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8350696" y="1824334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350696" y="2197849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8426896" y="1824334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429622" y="1824334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8513305" y="1824334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8513305" y="2197849"/>
            <a:ext cx="762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973104" y="233517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out(t)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DCO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292554"/>
            <a:ext cx="1828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Time-to-Digital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Converter (TDC)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2292552"/>
            <a:ext cx="12954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Digital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Loop Filter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248400" y="2380363"/>
            <a:ext cx="1066800" cy="102470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433456" y="2730216"/>
            <a:ext cx="696687" cy="325000"/>
          </a:xfrm>
          <a:custGeom>
            <a:avLst/>
            <a:gdLst>
              <a:gd name="connsiteX0" fmla="*/ 0 w 653143"/>
              <a:gd name="connsiteY0" fmla="*/ 177697 h 325000"/>
              <a:gd name="connsiteX1" fmla="*/ 185057 w 653143"/>
              <a:gd name="connsiteY1" fmla="*/ 3525 h 325000"/>
              <a:gd name="connsiteX2" fmla="*/ 489857 w 653143"/>
              <a:gd name="connsiteY2" fmla="*/ 319211 h 325000"/>
              <a:gd name="connsiteX3" fmla="*/ 653143 w 653143"/>
              <a:gd name="connsiteY3" fmla="*/ 177697 h 32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325000">
                <a:moveTo>
                  <a:pt x="0" y="177697"/>
                </a:moveTo>
                <a:cubicBezTo>
                  <a:pt x="51707" y="78818"/>
                  <a:pt x="103414" y="-20061"/>
                  <a:pt x="185057" y="3525"/>
                </a:cubicBezTo>
                <a:cubicBezTo>
                  <a:pt x="266700" y="27111"/>
                  <a:pt x="411843" y="290182"/>
                  <a:pt x="489857" y="319211"/>
                </a:cubicBezTo>
                <a:cubicBezTo>
                  <a:pt x="567871" y="348240"/>
                  <a:pt x="610507" y="262968"/>
                  <a:pt x="653143" y="177697"/>
                </a:cubicBezTo>
              </a:path>
            </a:pathLst>
          </a:cu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33800" y="4121355"/>
            <a:ext cx="9144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Divider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 flipV="1">
            <a:off x="3810000" y="2892717"/>
            <a:ext cx="533400" cy="2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8" idx="2"/>
          </p:cNvCxnSpPr>
          <p:nvPr/>
        </p:nvCxnSpPr>
        <p:spPr>
          <a:xfrm flipV="1">
            <a:off x="5638800" y="2892716"/>
            <a:ext cx="609600" cy="1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6"/>
          </p:cNvCxnSpPr>
          <p:nvPr/>
        </p:nvCxnSpPr>
        <p:spPr>
          <a:xfrm>
            <a:off x="7315200" y="2892716"/>
            <a:ext cx="1198105" cy="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10500" y="2892716"/>
            <a:ext cx="0" cy="1690304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0" idx="3"/>
          </p:cNvCxnSpPr>
          <p:nvPr/>
        </p:nvCxnSpPr>
        <p:spPr>
          <a:xfrm flipH="1">
            <a:off x="4648200" y="4583020"/>
            <a:ext cx="3162300" cy="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38200" y="2720777"/>
            <a:ext cx="1143000" cy="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0" idx="1"/>
          </p:cNvCxnSpPr>
          <p:nvPr/>
        </p:nvCxnSpPr>
        <p:spPr>
          <a:xfrm flipH="1">
            <a:off x="1600200" y="4583020"/>
            <a:ext cx="213360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600200" y="3206955"/>
            <a:ext cx="0" cy="1376066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00200" y="3206955"/>
            <a:ext cx="3810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14400" y="229255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ref(t)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66113" y="191311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DCO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66700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810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81000" y="1835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334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3400" y="2216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1500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858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5800" y="1835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38200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38200" y="2216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73579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987879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87879" y="1835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140279" y="1835355"/>
            <a:ext cx="0" cy="381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140279" y="2216355"/>
            <a:ext cx="1524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78379" y="2216355"/>
            <a:ext cx="11430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8104409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104409" y="1911554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8028209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8188092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188092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267013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267013" y="1911554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8190813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8350696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350696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8426896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429622" y="1911554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8513305" y="1911554"/>
            <a:ext cx="0" cy="381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8513305" y="2285069"/>
            <a:ext cx="76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973104" y="242239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out(t)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7</a:t>
            </a:fld>
            <a:endParaRPr lang="en-US"/>
          </a:p>
        </p:txBody>
      </p:sp>
      <p:sp>
        <p:nvSpPr>
          <p:cNvPr id="52" name="Content Placeholder 6"/>
          <p:cNvSpPr>
            <a:spLocks noGrp="1"/>
          </p:cNvSpPr>
          <p:nvPr>
            <p:ph idx="1"/>
          </p:nvPr>
        </p:nvSpPr>
        <p:spPr>
          <a:xfrm>
            <a:off x="381000" y="5334000"/>
            <a:ext cx="8407893" cy="121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Replaces the VCO from analog implementations</a:t>
            </a:r>
          </a:p>
          <a:p>
            <a:r>
              <a:rPr lang="en-US" dirty="0" smtClean="0"/>
              <a:t>Consumes 50-70% of overall ADPLL power</a:t>
            </a:r>
          </a:p>
          <a:p>
            <a:r>
              <a:rPr lang="en-US" dirty="0" smtClean="0"/>
              <a:t>Generally consists of a digital controller implementing frequency acquisition algorithm and oscillator.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18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1" animBg="1"/>
      <p:bldP spid="3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Power </a:t>
            </a:r>
            <a:r>
              <a:rPr lang="en-US" sz="2800" dirty="0"/>
              <a:t>Consumption </a:t>
            </a:r>
            <a:r>
              <a:rPr lang="en-US" sz="2800" dirty="0" smtClean="0"/>
              <a:t>@ Frequency </a:t>
            </a:r>
          </a:p>
          <a:p>
            <a:r>
              <a:rPr lang="en-US" sz="2800" dirty="0" smtClean="0"/>
              <a:t>Phase Noise</a:t>
            </a:r>
          </a:p>
          <a:p>
            <a:pPr lvl="1"/>
            <a:r>
              <a:rPr lang="en-US" sz="2600" dirty="0" smtClean="0"/>
              <a:t>Measured with respect to a frequency offset from the carrier</a:t>
            </a:r>
          </a:p>
          <a:p>
            <a:pPr lvl="1"/>
            <a:r>
              <a:rPr lang="en-US" sz="2800" dirty="0" smtClean="0"/>
              <a:t>The units, </a:t>
            </a:r>
            <a:r>
              <a:rPr lang="en-US" sz="2800" i="1" dirty="0" err="1" smtClean="0"/>
              <a:t>dBm</a:t>
            </a:r>
            <a:r>
              <a:rPr lang="en-US" sz="2800" i="1" dirty="0" smtClean="0"/>
              <a:t>/Hz</a:t>
            </a:r>
            <a:r>
              <a:rPr lang="en-US" sz="2800" dirty="0" smtClean="0"/>
              <a:t>, define noise </a:t>
            </a:r>
            <a:r>
              <a:rPr lang="en-US" sz="2800" dirty="0"/>
              <a:t>power </a:t>
            </a:r>
            <a:r>
              <a:rPr lang="en-US" sz="2800" dirty="0" smtClean="0"/>
              <a:t>contained </a:t>
            </a:r>
            <a:r>
              <a:rPr lang="en-US" sz="2800" dirty="0"/>
              <a:t>in a 1 Hz </a:t>
            </a:r>
            <a:r>
              <a:rPr lang="en-US" sz="2800" dirty="0" smtClean="0"/>
              <a:t>bandwidth</a:t>
            </a:r>
            <a:endParaRPr lang="en-US" sz="2600" dirty="0" smtClean="0"/>
          </a:p>
          <a:p>
            <a:r>
              <a:rPr lang="en-US" sz="2800" dirty="0" smtClean="0"/>
              <a:t>Jitter</a:t>
            </a:r>
          </a:p>
          <a:p>
            <a:r>
              <a:rPr lang="en-US" sz="2800" dirty="0" smtClean="0"/>
              <a:t>LSB Resolution (</a:t>
            </a:r>
            <a:r>
              <a:rPr lang="en-US" sz="2800" dirty="0" err="1" smtClean="0"/>
              <a:t>ps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Tuning </a:t>
            </a:r>
            <a:r>
              <a:rPr lang="en-US" sz="2800" dirty="0"/>
              <a:t>range</a:t>
            </a:r>
          </a:p>
          <a:p>
            <a:r>
              <a:rPr lang="en-US" sz="2800" b="1" dirty="0" smtClean="0"/>
              <a:t>Note: </a:t>
            </a:r>
            <a:r>
              <a:rPr lang="en-US" sz="2800" dirty="0" smtClean="0"/>
              <a:t>bit </a:t>
            </a:r>
            <a:r>
              <a:rPr lang="en-US" sz="2800" dirty="0"/>
              <a:t>resolution is rarely </a:t>
            </a:r>
            <a:r>
              <a:rPr lang="en-US" sz="2800" dirty="0" smtClean="0"/>
              <a:t>mentioned</a:t>
            </a:r>
          </a:p>
          <a:p>
            <a:pPr lvl="1"/>
            <a:r>
              <a:rPr lang="en-US" sz="2400" dirty="0" smtClean="0"/>
              <a:t>Does not seem to have drastic impact on tuning range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31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610601" cy="49865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Basic Topology of All Digital PLLs (ADPLL)</a:t>
            </a:r>
          </a:p>
          <a:p>
            <a:pPr lvl="1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Where does the DCO fit in?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Early Architectures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Oscillator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Background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Current Research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Seminal: All Digital Control [14] 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Digitally controlled oscillator (DCO)-based architecture for RF frequency synthesis in a deep-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submicrometer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CMOS Process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Hysteresis Delay Cell [9]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Sub-10-μW Digitally Controlled Oscillator Based on Hysteresis Delay Cell Topologies for WBAN 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Portability [2]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 Ultra-Low-Power and Portable Digitally Controlled Oscillator for 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SoC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 Applications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Frequency Acquisition and Locking [4]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1.7mW all digital phase-locked loop with new gain generator and low power DCO</a:t>
            </a:r>
          </a:p>
          <a:p>
            <a:pPr lvl="1"/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Subthreshold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Operation [10] </a:t>
            </a:r>
          </a:p>
          <a:p>
            <a:pPr lvl="2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 100μW, 1.9GHz oscillator with fully digital frequency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tuning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Comparison of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8A2F3-1938-4734-A8D1-BBB8B17F4DDB}" type="slidenum">
              <a:rPr lang="en-US" smtClean="0">
                <a:solidFill>
                  <a:srgbClr val="3B3B3B"/>
                </a:solidFill>
              </a:rPr>
              <a:pPr/>
              <a:t>9</a:t>
            </a:fld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0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3719</TotalTime>
  <Words>2318</Words>
  <Application>Microsoft Office PowerPoint</Application>
  <PresentationFormat>On-screen Show (4:3)</PresentationFormat>
  <Paragraphs>490</Paragraphs>
  <Slides>40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Grid</vt:lpstr>
      <vt:lpstr>Digitally Controlled Oscillators (DCO)</vt:lpstr>
      <vt:lpstr>Outline</vt:lpstr>
      <vt:lpstr>Why are ADPLLs useful?</vt:lpstr>
      <vt:lpstr>All-digital PLL (ADPLL) TOPOLOGY</vt:lpstr>
      <vt:lpstr>ADPLL: Time-to-digital converter</vt:lpstr>
      <vt:lpstr>ADPLL: DIGITAL LOOP FILTER</vt:lpstr>
      <vt:lpstr>ADPLL: DCO</vt:lpstr>
      <vt:lpstr>METRICS</vt:lpstr>
      <vt:lpstr>Outline</vt:lpstr>
      <vt:lpstr>EARLY ARCHITECTURES: ANALOG TUNING</vt:lpstr>
      <vt:lpstr>Outline</vt:lpstr>
      <vt:lpstr>OSCILLATORS: Ring oscillator</vt:lpstr>
      <vt:lpstr>OSCILLATORS: Lc oscillator</vt:lpstr>
      <vt:lpstr>Outline</vt:lpstr>
      <vt:lpstr>NOVELTY: FULLY DIGITAL TUNING</vt:lpstr>
      <vt:lpstr>TECHNIQUE : dithering</vt:lpstr>
      <vt:lpstr>NOISE ANALYSIS: DITHERING</vt:lpstr>
      <vt:lpstr>NOISE ANALYSIS: DITHERING</vt:lpstr>
      <vt:lpstr>Outline</vt:lpstr>
      <vt:lpstr>DELAY CELLS: DCM</vt:lpstr>
      <vt:lpstr>DELAY CELLS: HYSTERESIS</vt:lpstr>
      <vt:lpstr>Implementation</vt:lpstr>
      <vt:lpstr>Implementation: DELAY CELLS</vt:lpstr>
      <vt:lpstr>Outline</vt:lpstr>
      <vt:lpstr>Architecture: STANDARD CELL</vt:lpstr>
      <vt:lpstr>PAPER HIGHLIGHTS</vt:lpstr>
      <vt:lpstr>Outline</vt:lpstr>
      <vt:lpstr>CONTROLLER: LOCKING TIME</vt:lpstr>
      <vt:lpstr>CONTROLLER: FASTER ALTERNATIVE</vt:lpstr>
      <vt:lpstr>CONTROLLER: FASTER ALTERNATIVE</vt:lpstr>
      <vt:lpstr>Outline</vt:lpstr>
      <vt:lpstr>NOVELTY: SUBTHRESHOLD</vt:lpstr>
      <vt:lpstr>OSCILLATOR: LC Based</vt:lpstr>
      <vt:lpstr>CHALLENGE: SMALL CAPACITORS</vt:lpstr>
      <vt:lpstr>Outline</vt:lpstr>
      <vt:lpstr>DESIGN COMPARISONS: POWER</vt:lpstr>
      <vt:lpstr>DESIGN COMPARISONS: FREQ OFFSET</vt:lpstr>
      <vt:lpstr>DESIGN COMPARISONS: TUNING RANGE</vt:lpstr>
      <vt:lpstr>RESOURCES</vt:lpstr>
      <vt:lpstr>Overview</vt:lpstr>
    </vt:vector>
  </TitlesOfParts>
  <Company>UVA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Digitally Controlled Oscillators (DCO)</dc:title>
  <dc:creator>UVA</dc:creator>
  <cp:lastModifiedBy>UVA</cp:lastModifiedBy>
  <cp:revision>221</cp:revision>
  <dcterms:created xsi:type="dcterms:W3CDTF">2011-03-08T16:20:41Z</dcterms:created>
  <dcterms:modified xsi:type="dcterms:W3CDTF">2011-03-18T14:41:42Z</dcterms:modified>
</cp:coreProperties>
</file>